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a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0" r:id="rId2"/>
    <p:sldId id="279" r:id="rId3"/>
    <p:sldId id="281" r:id="rId4"/>
    <p:sldId id="282" r:id="rId5"/>
    <p:sldId id="283" r:id="rId6"/>
    <p:sldId id="284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04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994027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demarcation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：分界线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algn="ctr">
              <a:buFontTx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buFontTx/>
              <a:buChar char="◇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spcBef>
                <a:spcPts val="600"/>
              </a:spcBef>
              <a:buSzPct val="100000"/>
              <a:buFontTx/>
              <a:buChar char="▪"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indent="-304800">
              <a:spcBef>
                <a:spcPts val="600"/>
              </a:spcBef>
              <a:buFontTx/>
              <a:defRPr sz="2400">
                <a:solidFill>
                  <a:srgbClr val="46424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cap="all"/>
            </a:lvl1pPr>
          </a:lstStyle>
          <a:p>
            <a:r>
              <a:t>标题文本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>
              <a:spcBef>
                <a:spcPts val="400"/>
              </a:spcBef>
              <a:buFontTx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5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>
              <a:spcBef>
                <a:spcPts val="500"/>
              </a:spcBef>
              <a:buFontTx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文本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293233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文本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文本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>
              <a:spcBef>
                <a:spcPts val="300"/>
              </a:spcBef>
              <a:buFontTx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750432" y="287212"/>
            <a:ext cx="92379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traight Connector 8"/>
          <p:cNvSpPr/>
          <p:nvPr/>
        </p:nvSpPr>
        <p:spPr>
          <a:xfrm>
            <a:off x="457199" y="1419226"/>
            <a:ext cx="7305806" cy="1588"/>
          </a:xfrm>
          <a:prstGeom prst="line">
            <a:avLst/>
          </a:prstGeom>
          <a:ln w="25400">
            <a:solidFill>
              <a:srgbClr val="40404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46424D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4" Type="http://schemas.openxmlformats.org/officeDocument/2006/relationships/audio" Target="../media/media15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microsoft.com/office/2007/relationships/media" Target="../media/media23.m4a"/><Relationship Id="rId2" Type="http://schemas.openxmlformats.org/officeDocument/2006/relationships/audio" Target="../media/media23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4.m4a"/><Relationship Id="rId2" Type="http://schemas.openxmlformats.org/officeDocument/2006/relationships/audio" Target="../media/media24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5.m4a"/><Relationship Id="rId2" Type="http://schemas.openxmlformats.org/officeDocument/2006/relationships/audio" Target="../media/media25.m4a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1" Type="http://schemas.microsoft.com/office/2007/relationships/media" Target="../media/media26.m4a"/><Relationship Id="rId2" Type="http://schemas.openxmlformats.org/officeDocument/2006/relationships/audio" Target="../media/media26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7.m4a"/><Relationship Id="rId2" Type="http://schemas.openxmlformats.org/officeDocument/2006/relationships/audio" Target="../media/media27.m4a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1" Type="http://schemas.microsoft.com/office/2007/relationships/media" Target="../media/media28.m4a"/><Relationship Id="rId2" Type="http://schemas.openxmlformats.org/officeDocument/2006/relationships/audio" Target="../media/media28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29.m4a"/><Relationship Id="rId2" Type="http://schemas.openxmlformats.org/officeDocument/2006/relationships/audio" Target="../media/media29.m4a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microsoft.com/office/2007/relationships/media" Target="../media/media30.m4a"/><Relationship Id="rId2" Type="http://schemas.openxmlformats.org/officeDocument/2006/relationships/audio" Target="../media/media3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Chapter 2 – Software Processes</a:t>
            </a:r>
          </a:p>
        </p:txBody>
      </p:sp>
      <p:sp>
        <p:nvSpPr>
          <p:cNvPr id="102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04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8885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4013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17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Waterfall model phases</a:t>
            </a:r>
          </a:p>
        </p:txBody>
      </p:sp>
      <p:sp>
        <p:nvSpPr>
          <p:cNvPr id="118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There are separate identified phases </a:t>
            </a:r>
            <a:r>
              <a:rPr>
                <a:solidFill>
                  <a:srgbClr val="46424D"/>
                </a:solidFill>
              </a:rPr>
              <a:t>in the waterfall model: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analysis and definition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System and software design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Implementation and unit testing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Integration and system testing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Operation and maintenance</a:t>
            </a:r>
          </a:p>
          <a:p>
            <a:r>
              <a:t>The main drawback of the waterfall model is the </a:t>
            </a:r>
            <a:r>
              <a:rPr>
                <a:solidFill>
                  <a:srgbClr val="FF0000"/>
                </a:solidFill>
              </a:rPr>
              <a:t>difficulty of accommodating change </a:t>
            </a:r>
            <a:r>
              <a:t>after the process is underway. In principle, a phase has to be complete before moving onto the next phase.</a:t>
            </a:r>
          </a:p>
        </p:txBody>
      </p:sp>
      <p:sp>
        <p:nvSpPr>
          <p:cNvPr id="11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20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401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23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Waterfall model problems</a:t>
            </a:r>
          </a:p>
        </p:txBody>
      </p:sp>
      <p:sp>
        <p:nvSpPr>
          <p:cNvPr id="124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Inflexible partitioning of the project into distinct stages makes it difficult to respond to changing customer requirements.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Therefore, this model is only appropriate when the requirements are well-understood and changes will be fairly limited during the design process.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Few business systems have stable requirements.</a:t>
            </a:r>
          </a:p>
          <a:p>
            <a:r>
              <a:t>The waterfall model is </a:t>
            </a:r>
            <a:r>
              <a:rPr>
                <a:solidFill>
                  <a:srgbClr val="FF0000"/>
                </a:solidFill>
              </a:rPr>
              <a:t>mostly used for large systems </a:t>
            </a:r>
            <a:r>
              <a:t>engineering projects where a system is developed at several sites.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In those circumstances, the plan-driven nature of the waterfall model helps coordinate the work. </a:t>
            </a:r>
          </a:p>
        </p:txBody>
      </p:sp>
      <p:sp>
        <p:nvSpPr>
          <p:cNvPr id="12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26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250656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</a:t>
            </a:r>
            <a:br/>
            <a:endParaRPr/>
          </a:p>
        </p:txBody>
      </p:sp>
      <p:pic>
        <p:nvPicPr>
          <p:cNvPr id="13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892460"/>
            <a:ext cx="7517728" cy="4051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32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05673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5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benefits</a:t>
            </a:r>
          </a:p>
        </p:txBody>
      </p:sp>
      <p:sp>
        <p:nvSpPr>
          <p:cNvPr id="136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The cost of </a:t>
            </a:r>
            <a:r>
              <a:rPr>
                <a:solidFill>
                  <a:srgbClr val="FF0000"/>
                </a:solidFill>
              </a:rPr>
              <a:t>accommodating changing customer requirements</a:t>
            </a:r>
            <a:r>
              <a:t> is reduced.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 amount of analysis and documentation that has to be redone is much less than is required with the waterfall model.</a:t>
            </a:r>
          </a:p>
          <a:p>
            <a:r>
              <a:t>It is </a:t>
            </a:r>
            <a:r>
              <a:rPr>
                <a:solidFill>
                  <a:srgbClr val="FF0000"/>
                </a:solidFill>
              </a:rPr>
              <a:t>easier to get customer feedback </a:t>
            </a:r>
            <a:r>
              <a:t>on the development work that has been done.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Customers can comment on demonstrations of the software and see how much has been implemented.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More rapid delivery and deploymen</a:t>
            </a:r>
            <a:r>
              <a:rPr>
                <a:solidFill>
                  <a:srgbClr val="46424D"/>
                </a:solidFill>
              </a:rPr>
              <a:t>t of useful software to the customer is possible.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Customers are able to use and gain value from the software earlier than is possible with a waterfall process. </a:t>
            </a:r>
          </a:p>
        </p:txBody>
      </p:sp>
      <p:sp>
        <p:nvSpPr>
          <p:cNvPr id="137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38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63998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Incremental development problems</a:t>
            </a:r>
          </a:p>
        </p:txBody>
      </p:sp>
      <p:sp>
        <p:nvSpPr>
          <p:cNvPr id="14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 process is not visible</a:t>
            </a:r>
            <a:r>
              <a:rPr>
                <a:solidFill>
                  <a:srgbClr val="46424D"/>
                </a:solidFill>
              </a:rPr>
              <a:t>.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Managers need regular deliverables to measure progress. If systems are developed quickly, it is not cost-effective to produce documents that reflect every version of the system.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System structure tends to degrade </a:t>
            </a:r>
            <a:r>
              <a:rPr>
                <a:solidFill>
                  <a:srgbClr val="46424D"/>
                </a:solidFill>
              </a:rPr>
              <a:t>as new increments are added</a:t>
            </a:r>
            <a:r>
              <a:rPr i="1">
                <a:solidFill>
                  <a:srgbClr val="46424D"/>
                </a:solidFill>
              </a:rPr>
              <a:t>. </a:t>
            </a:r>
            <a:r>
              <a:rPr>
                <a:solidFill>
                  <a:srgbClr val="46424D"/>
                </a:solidFill>
              </a:rPr>
              <a:t>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Unless time and money is spent on refactoring to improve the software, regular change tends to corrupt its structure. Incorporating further software changes becomes increasingly difficult and costly. </a:t>
            </a:r>
          </a:p>
        </p:txBody>
      </p:sp>
      <p:sp>
        <p:nvSpPr>
          <p:cNvPr id="14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44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-2667189" y="3008868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音频录音.m4a" descr="音频录音.m4a"/>
          <p:cNvPicPr>
            <a:picLocks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67340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289001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1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audio>
            <p:audio>
              <p:cMediaNode vol="100000" showWhenStopped="0">
                <p:cTn id="12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48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Reuse-oriented software engineering</a:t>
            </a:r>
          </a:p>
        </p:txBody>
      </p:sp>
      <p:sp>
        <p:nvSpPr>
          <p:cNvPr id="149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Based on systematic reuse </a:t>
            </a:r>
            <a:r>
              <a:rPr>
                <a:solidFill>
                  <a:srgbClr val="46424D"/>
                </a:solidFill>
              </a:rPr>
              <a:t>where systems are integrated from existing components or COTS (Commercial-off-the-shelf) systems.</a:t>
            </a:r>
          </a:p>
          <a:p>
            <a:r>
              <a:t>Process stages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Component analysis;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modification;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System design with reuse;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Development and integration.</a:t>
            </a:r>
          </a:p>
          <a:p>
            <a:r>
              <a:t>Reuse is now the standard approach for building many types of business system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Reuse covered in more depth in Chapter 16.</a:t>
            </a:r>
          </a:p>
        </p:txBody>
      </p:sp>
      <p:sp>
        <p:nvSpPr>
          <p:cNvPr id="15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51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45666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Reuse-oriented software engineering</a:t>
            </a:r>
          </a:p>
        </p:txBody>
      </p:sp>
      <p:pic>
        <p:nvPicPr>
          <p:cNvPr id="155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2725509"/>
            <a:ext cx="8494384" cy="177331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57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02339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Types of software component</a:t>
            </a:r>
          </a:p>
        </p:txBody>
      </p:sp>
      <p:sp>
        <p:nvSpPr>
          <p:cNvPr id="1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Web services that are developed according to service standards and which are available for remote invocation. </a:t>
            </a:r>
          </a:p>
          <a:p>
            <a:r>
              <a:t>Collections of objects that are developed as a package to be integrated with a component framework such as .NET or J2EE.</a:t>
            </a:r>
          </a:p>
          <a:p>
            <a:r>
              <a:t>Stand-alone software systems (COTS) that are configured for use in a particular environment.</a:t>
            </a:r>
          </a:p>
        </p:txBody>
      </p:sp>
      <p:sp>
        <p:nvSpPr>
          <p:cNvPr id="16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63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5668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Process activities</a:t>
            </a:r>
          </a:p>
        </p:txBody>
      </p:sp>
      <p:sp>
        <p:nvSpPr>
          <p:cNvPr id="167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Real software processes are </a:t>
            </a:r>
            <a:r>
              <a:rPr>
                <a:solidFill>
                  <a:srgbClr val="FF0000"/>
                </a:solidFill>
              </a:rPr>
              <a:t>inter-leaved sequences of technical, collaborative and managerial activities </a:t>
            </a:r>
            <a:r>
              <a:t>with the overall goal of specifying, designing, implementing and testing a software system.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The four basic process activities</a:t>
            </a:r>
            <a:r>
              <a:rPr>
                <a:solidFill>
                  <a:srgbClr val="46424D"/>
                </a:solidFill>
              </a:rPr>
              <a:t> of specification, development, validation and evolution are organized differently in different development processes. In the waterfall model, they are organized in sequence, whereas in incremental development they are inter-leaved. </a:t>
            </a:r>
          </a:p>
        </p:txBody>
      </p:sp>
      <p:sp>
        <p:nvSpPr>
          <p:cNvPr id="16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69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867968" y="34345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47324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7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specification</a:t>
            </a:r>
          </a:p>
        </p:txBody>
      </p:sp>
      <p:sp>
        <p:nvSpPr>
          <p:cNvPr id="173" name="Rectangle 3"/>
          <p:cNvSpPr txBox="1">
            <a:spLocks noGrp="1"/>
          </p:cNvSpPr>
          <p:nvPr>
            <p:ph type="body" idx="1"/>
          </p:nvPr>
        </p:nvSpPr>
        <p:spPr>
          <a:xfrm>
            <a:off x="416664" y="1600200"/>
            <a:ext cx="846048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 process of establishing what services are required and the constraints</a:t>
            </a:r>
            <a:r>
              <a:rPr>
                <a:solidFill>
                  <a:srgbClr val="46424D"/>
                </a:solidFill>
              </a:rPr>
              <a:t> on the system’s operation and development.</a:t>
            </a:r>
          </a:p>
          <a:p>
            <a:r>
              <a:t>Requirements engineering process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Feasibility study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Is it technically and financially feasible to build the system?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elicitation and analysis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What do the system stakeholders require or expect from the system?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specification	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Defining the requirements in detail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Requirements validation</a:t>
            </a:r>
          </a:p>
          <a:p>
            <a:pPr marL="1143000" lvl="2" indent="-228600">
              <a:spcBef>
                <a:spcPts val="400"/>
              </a:spcBef>
              <a:buFont typeface="Arial"/>
              <a:defRPr sz="1800"/>
            </a:pPr>
            <a:r>
              <a:t>Checking the validity of the requirements</a:t>
            </a:r>
          </a:p>
        </p:txBody>
      </p:sp>
      <p:sp>
        <p:nvSpPr>
          <p:cNvPr id="17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7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867967" y="34345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12338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Topics covered</a:t>
            </a:r>
          </a:p>
        </p:txBody>
      </p:sp>
      <p:sp>
        <p:nvSpPr>
          <p:cNvPr id="1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Software process models</a:t>
            </a:r>
          </a:p>
          <a:p>
            <a:r>
              <a:t>Process activities</a:t>
            </a:r>
          </a:p>
          <a:p>
            <a:r>
              <a:t>Coping with change</a:t>
            </a:r>
          </a:p>
          <a:p>
            <a:r>
              <a:t>The Rational Unified Process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An example of a modern software process. </a:t>
            </a:r>
          </a:p>
        </p:txBody>
      </p:sp>
      <p:sp>
        <p:nvSpPr>
          <p:cNvPr id="10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10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78002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67349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requirements engineering process</a:t>
            </a:r>
            <a:br/>
            <a:endParaRPr/>
          </a:p>
        </p:txBody>
      </p:sp>
      <p:pic>
        <p:nvPicPr>
          <p:cNvPr id="179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4228" y="1992712"/>
            <a:ext cx="7395544" cy="385954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181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204615" y="34261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49002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84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design and implementation</a:t>
            </a:r>
          </a:p>
        </p:txBody>
      </p:sp>
      <p:sp>
        <p:nvSpPr>
          <p:cNvPr id="185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The process of converting the system specification into an executable system.</a:t>
            </a:r>
          </a:p>
          <a:p>
            <a:r>
              <a:t>Software design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Design a software structure that realises the specification;</a:t>
            </a:r>
          </a:p>
          <a:p>
            <a:r>
              <a:t>Implementation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Translate this structure into an executable program</a:t>
            </a:r>
            <a:r>
              <a:rPr>
                <a:solidFill>
                  <a:srgbClr val="46424D"/>
                </a:solidFill>
              </a:rPr>
              <a:t>;</a:t>
            </a:r>
          </a:p>
          <a:p>
            <a:r>
              <a:t>The activities of design and implementation are closely related and may be inter-leaved.</a:t>
            </a:r>
          </a:p>
        </p:txBody>
      </p:sp>
      <p:sp>
        <p:nvSpPr>
          <p:cNvPr id="18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187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936153" y="34261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2335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A general model of the design process </a:t>
            </a:r>
            <a:br/>
            <a:endParaRPr/>
          </a:p>
        </p:txBody>
      </p:sp>
      <p:pic>
        <p:nvPicPr>
          <p:cNvPr id="19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243" y="1638389"/>
            <a:ext cx="6211740" cy="4638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193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204615" y="34261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19002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Design activities</a:t>
            </a:r>
          </a:p>
        </p:txBody>
      </p:sp>
      <p:sp>
        <p:nvSpPr>
          <p:cNvPr id="1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i="1">
                <a:solidFill>
                  <a:srgbClr val="FF0000"/>
                </a:solidFill>
              </a:defRPr>
            </a:pPr>
            <a:r>
              <a:t>Architectural design</a:t>
            </a:r>
            <a:r>
              <a:rPr>
                <a:solidFill>
                  <a:srgbClr val="46424D"/>
                </a:solidFill>
              </a:rPr>
              <a:t>,</a:t>
            </a:r>
            <a:r>
              <a:rPr i="0">
                <a:solidFill>
                  <a:srgbClr val="46424D"/>
                </a:solidFill>
              </a:rPr>
              <a:t> where you identify the overall structure of the system, the principal components (sometimes called sub-systems or modules), their relationships and how they are distributed.</a:t>
            </a:r>
          </a:p>
          <a:p>
            <a:pPr>
              <a:defRPr i="1">
                <a:solidFill>
                  <a:srgbClr val="FF0000"/>
                </a:solidFill>
              </a:defRPr>
            </a:pPr>
            <a:r>
              <a:t>Interface design</a:t>
            </a:r>
            <a:r>
              <a:rPr>
                <a:solidFill>
                  <a:srgbClr val="46424D"/>
                </a:solidFill>
              </a:rPr>
              <a:t>,</a:t>
            </a:r>
            <a:r>
              <a:rPr i="0">
                <a:solidFill>
                  <a:srgbClr val="46424D"/>
                </a:solidFill>
              </a:rPr>
              <a:t> where you define the interfaces between system components. </a:t>
            </a:r>
          </a:p>
          <a:p>
            <a:pPr>
              <a:defRPr i="1">
                <a:solidFill>
                  <a:srgbClr val="FF0000"/>
                </a:solidFill>
              </a:defRPr>
            </a:pPr>
            <a:r>
              <a:t>Component design</a:t>
            </a:r>
            <a:r>
              <a:rPr>
                <a:solidFill>
                  <a:srgbClr val="46424D"/>
                </a:solidFill>
              </a:rPr>
              <a:t>, </a:t>
            </a:r>
            <a:r>
              <a:rPr i="0">
                <a:solidFill>
                  <a:srgbClr val="46424D"/>
                </a:solidFill>
              </a:rPr>
              <a:t>where you take each system component and design how it will operate. </a:t>
            </a:r>
          </a:p>
          <a:p>
            <a:pPr>
              <a:defRPr i="1">
                <a:solidFill>
                  <a:srgbClr val="FF0000"/>
                </a:solidFill>
              </a:defRPr>
            </a:pPr>
            <a:r>
              <a:t>Database design</a:t>
            </a:r>
            <a:r>
              <a:rPr>
                <a:solidFill>
                  <a:srgbClr val="46424D"/>
                </a:solidFill>
              </a:rPr>
              <a:t>, </a:t>
            </a:r>
            <a:r>
              <a:rPr i="0">
                <a:solidFill>
                  <a:srgbClr val="46424D"/>
                </a:solidFill>
              </a:rPr>
              <a:t>where you design the system data structures and how these are to be represented in a database. </a:t>
            </a:r>
          </a:p>
        </p:txBody>
      </p:sp>
      <p:sp>
        <p:nvSpPr>
          <p:cNvPr id="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199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04615" y="34261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94018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0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validation</a:t>
            </a:r>
          </a:p>
        </p:txBody>
      </p:sp>
      <p:sp>
        <p:nvSpPr>
          <p:cNvPr id="203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Verification and validation </a:t>
            </a:r>
            <a:r>
              <a:rPr>
                <a:solidFill>
                  <a:srgbClr val="46424D"/>
                </a:solidFill>
              </a:rPr>
              <a:t>(V &amp; V) is intended to show that a system </a:t>
            </a:r>
            <a:r>
              <a:t>conforms to its specification and meets the requirements</a:t>
            </a:r>
            <a:r>
              <a:rPr>
                <a:solidFill>
                  <a:srgbClr val="46424D"/>
                </a:solidFill>
              </a:rPr>
              <a:t> of the system customer.</a:t>
            </a:r>
          </a:p>
          <a:p>
            <a:r>
              <a:t>Involves </a:t>
            </a:r>
            <a:r>
              <a:rPr>
                <a:solidFill>
                  <a:srgbClr val="FF0000"/>
                </a:solidFill>
              </a:rPr>
              <a:t>checking and review </a:t>
            </a:r>
            <a:r>
              <a:t>processes and system testing.</a:t>
            </a:r>
          </a:p>
          <a:p>
            <a:r>
              <a:t>System testing involves executing the system with test cases that are derived from the specification of the real data to be processed by the system.</a:t>
            </a:r>
          </a:p>
          <a:p>
            <a:r>
              <a:t>Testing is the most commonly used V &amp; V activity.</a:t>
            </a:r>
          </a:p>
        </p:txBody>
      </p:sp>
      <p:sp>
        <p:nvSpPr>
          <p:cNvPr id="20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20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02335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Stages of testing</a:t>
            </a:r>
            <a:br/>
            <a:endParaRPr/>
          </a:p>
        </p:txBody>
      </p:sp>
      <p:pic>
        <p:nvPicPr>
          <p:cNvPr id="209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6408" y="2829343"/>
            <a:ext cx="6277537" cy="17070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211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99002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14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Testing stages</a:t>
            </a:r>
          </a:p>
        </p:txBody>
      </p:sp>
      <p:sp>
        <p:nvSpPr>
          <p:cNvPr id="215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Development or component testing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Individual components </a:t>
            </a:r>
            <a:r>
              <a:rPr>
                <a:solidFill>
                  <a:srgbClr val="46424D"/>
                </a:solidFill>
              </a:rPr>
              <a:t>are tested independently;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Components may be functions or objects or coherent groupings of these entities.</a:t>
            </a:r>
          </a:p>
          <a:p>
            <a:r>
              <a:t>System testing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Testing of the system as a whole</a:t>
            </a:r>
            <a:r>
              <a:rPr>
                <a:solidFill>
                  <a:srgbClr val="46424D"/>
                </a:solidFill>
              </a:rPr>
              <a:t>. Testing of emergent properties is particularly important.</a:t>
            </a:r>
          </a:p>
          <a:p>
            <a:r>
              <a:t>Acceptance testing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Testing</a:t>
            </a:r>
            <a:r>
              <a:rPr>
                <a:solidFill>
                  <a:srgbClr val="46424D"/>
                </a:solidFill>
              </a:rPr>
              <a:t> with customer data to check that the system </a:t>
            </a:r>
            <a:r>
              <a:t>meets the customer’s needs.</a:t>
            </a:r>
          </a:p>
        </p:txBody>
      </p:sp>
      <p:sp>
        <p:nvSpPr>
          <p:cNvPr id="21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217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45668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Testing phases in a plan-driven software process</a:t>
            </a:r>
            <a:br/>
            <a:endParaRPr/>
          </a:p>
        </p:txBody>
      </p:sp>
      <p:pic>
        <p:nvPicPr>
          <p:cNvPr id="22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956" y="2186303"/>
            <a:ext cx="8647439" cy="298801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23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730662" y="343320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15668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2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26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evolution</a:t>
            </a:r>
          </a:p>
        </p:txBody>
      </p:sp>
      <p:sp>
        <p:nvSpPr>
          <p:cNvPr id="227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Software is inherently flexible and can change</a:t>
            </a:r>
            <a:r>
              <a:rPr>
                <a:solidFill>
                  <a:srgbClr val="46424D"/>
                </a:solidFill>
              </a:rPr>
              <a:t>. </a:t>
            </a:r>
          </a:p>
          <a:p>
            <a:r>
              <a:t>As requirements change through changing business circumstances, the software that supports the business must also evolve and change.</a:t>
            </a:r>
          </a:p>
          <a:p>
            <a:r>
              <a:t>Although there has been a demarcation between development and evolution (maintenance) this is increasingly irrelevant as fewer and fewer systems are completely new.</a:t>
            </a:r>
          </a:p>
        </p:txBody>
      </p:sp>
      <p:sp>
        <p:nvSpPr>
          <p:cNvPr id="22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29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2335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System evolution </a:t>
            </a:r>
          </a:p>
        </p:txBody>
      </p:sp>
      <p:pic>
        <p:nvPicPr>
          <p:cNvPr id="235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8091" y="2707496"/>
            <a:ext cx="6112316" cy="1880713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237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416277" y="343320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/>
            </a:r>
            <a:br/>
            <a:r>
              <a:rPr sz="3200"/>
              <a:t>Different process of building the houses</a:t>
            </a:r>
          </a:p>
        </p:txBody>
      </p:sp>
      <p:pic>
        <p:nvPicPr>
          <p:cNvPr id="11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184" y="2128784"/>
            <a:ext cx="7062052" cy="4130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Box 4"/>
          <p:cNvSpPr txBox="1"/>
          <p:nvPr/>
        </p:nvSpPr>
        <p:spPr>
          <a:xfrm>
            <a:off x="4930683" y="2711969"/>
            <a:ext cx="3052174" cy="4620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898" tIns="45898" rIns="45898" bIns="45898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s</a:t>
            </a:r>
            <a:r>
              <a:rPr dirty="0" smtClean="0"/>
              <a:t>ame </a:t>
            </a:r>
            <a:r>
              <a:rPr dirty="0"/>
              <a:t>life cycle</a:t>
            </a:r>
          </a:p>
        </p:txBody>
      </p:sp>
      <p:sp>
        <p:nvSpPr>
          <p:cNvPr id="115" name="TextBox 5"/>
          <p:cNvSpPr txBox="1"/>
          <p:nvPr/>
        </p:nvSpPr>
        <p:spPr>
          <a:xfrm>
            <a:off x="1630808" y="5436687"/>
            <a:ext cx="3134716" cy="4620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898" tIns="45898" rIns="45898" bIns="45898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Different </a:t>
            </a:r>
            <a:r>
              <a:rPr dirty="0" smtClean="0"/>
              <a:t>process</a:t>
            </a:r>
            <a:r>
              <a:rPr lang="en-US" dirty="0" smtClean="0"/>
              <a:t>es</a:t>
            </a:r>
            <a:endParaRPr dirty="0"/>
          </a:p>
        </p:txBody>
      </p:sp>
      <p:pic>
        <p:nvPicPr>
          <p:cNvPr id="116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29860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68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Two modes for producing software</a:t>
            </a:r>
          </a:p>
        </p:txBody>
      </p:sp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9008" y="4074328"/>
            <a:ext cx="4495482" cy="2222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8234" y="1994939"/>
            <a:ext cx="4160713" cy="18786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extBox 5"/>
          <p:cNvSpPr txBox="1"/>
          <p:nvPr/>
        </p:nvSpPr>
        <p:spPr>
          <a:xfrm>
            <a:off x="2850326" y="2425157"/>
            <a:ext cx="1219520" cy="311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122" name="TextBox 6"/>
          <p:cNvSpPr txBox="1"/>
          <p:nvPr/>
        </p:nvSpPr>
        <p:spPr>
          <a:xfrm>
            <a:off x="5504574" y="4504547"/>
            <a:ext cx="1219519" cy="3117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123" name="TextBox 7"/>
          <p:cNvSpPr txBox="1"/>
          <p:nvPr/>
        </p:nvSpPr>
        <p:spPr>
          <a:xfrm>
            <a:off x="4904845" y="2927080"/>
            <a:ext cx="984250" cy="31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Software</a:t>
            </a:r>
          </a:p>
        </p:txBody>
      </p:sp>
      <p:sp>
        <p:nvSpPr>
          <p:cNvPr id="124" name="TextBox 8"/>
          <p:cNvSpPr txBox="1"/>
          <p:nvPr/>
        </p:nvSpPr>
        <p:spPr>
          <a:xfrm>
            <a:off x="7846036" y="5078171"/>
            <a:ext cx="984249" cy="31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Software</a:t>
            </a:r>
          </a:p>
        </p:txBody>
      </p:sp>
      <p:sp>
        <p:nvSpPr>
          <p:cNvPr id="125" name="TextBox 9"/>
          <p:cNvSpPr txBox="1"/>
          <p:nvPr/>
        </p:nvSpPr>
        <p:spPr>
          <a:xfrm>
            <a:off x="5145890" y="6010309"/>
            <a:ext cx="2008621" cy="3117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Feedback</a:t>
            </a:r>
          </a:p>
        </p:txBody>
      </p:sp>
      <p:sp>
        <p:nvSpPr>
          <p:cNvPr id="126" name="乘号 11"/>
          <p:cNvSpPr/>
          <p:nvPr/>
        </p:nvSpPr>
        <p:spPr>
          <a:xfrm>
            <a:off x="5782672" y="2891063"/>
            <a:ext cx="304641" cy="358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57"/>
                </a:moveTo>
                <a:lnTo>
                  <a:pt x="5741" y="0"/>
                </a:lnTo>
                <a:lnTo>
                  <a:pt x="10800" y="5723"/>
                </a:lnTo>
                <a:lnTo>
                  <a:pt x="15859" y="0"/>
                </a:lnTo>
                <a:lnTo>
                  <a:pt x="21600" y="3657"/>
                </a:lnTo>
                <a:lnTo>
                  <a:pt x="15287" y="10800"/>
                </a:lnTo>
                <a:lnTo>
                  <a:pt x="21600" y="17943"/>
                </a:lnTo>
                <a:lnTo>
                  <a:pt x="15859" y="21600"/>
                </a:lnTo>
                <a:lnTo>
                  <a:pt x="10800" y="15877"/>
                </a:lnTo>
                <a:lnTo>
                  <a:pt x="5741" y="21600"/>
                </a:lnTo>
                <a:lnTo>
                  <a:pt x="0" y="17943"/>
                </a:lnTo>
                <a:lnTo>
                  <a:pt x="6313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27" name="TextBox 12"/>
          <p:cNvSpPr txBox="1"/>
          <p:nvPr/>
        </p:nvSpPr>
        <p:spPr>
          <a:xfrm>
            <a:off x="6365411" y="2927080"/>
            <a:ext cx="1865147" cy="338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i</a:t>
            </a:r>
            <a:r>
              <a:rPr dirty="0" smtClean="0"/>
              <a:t>nvisible </a:t>
            </a:r>
            <a:r>
              <a:rPr lang="en-US" dirty="0" smtClean="0"/>
              <a:t>p</a:t>
            </a:r>
            <a:r>
              <a:rPr dirty="0" smtClean="0"/>
              <a:t>rocess</a:t>
            </a:r>
            <a:endParaRPr dirty="0"/>
          </a:p>
        </p:txBody>
      </p:sp>
      <p:sp>
        <p:nvSpPr>
          <p:cNvPr id="128" name="TextBox 13"/>
          <p:cNvSpPr txBox="1"/>
          <p:nvPr/>
        </p:nvSpPr>
        <p:spPr>
          <a:xfrm>
            <a:off x="1200390" y="5293280"/>
            <a:ext cx="1865147" cy="338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898" tIns="45898" rIns="45898" bIns="45898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 smtClean="0"/>
              <a:t>A v</a:t>
            </a:r>
            <a:r>
              <a:rPr dirty="0" smtClean="0"/>
              <a:t>isible </a:t>
            </a:r>
            <a:r>
              <a:rPr dirty="0"/>
              <a:t>Process</a:t>
            </a:r>
          </a:p>
        </p:txBody>
      </p:sp>
      <p:pic>
        <p:nvPicPr>
          <p:cNvPr id="129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91023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46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software process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A structured set of activities </a:t>
            </a:r>
            <a:r>
              <a:rPr>
                <a:solidFill>
                  <a:srgbClr val="46424D"/>
                </a:solidFill>
              </a:rPr>
              <a:t>required to develop a </a:t>
            </a:r>
            <a:br>
              <a:rPr>
                <a:solidFill>
                  <a:srgbClr val="46424D"/>
                </a:solidFill>
              </a:rPr>
            </a:br>
            <a:r>
              <a:rPr>
                <a:solidFill>
                  <a:srgbClr val="46424D"/>
                </a:solidFill>
              </a:rPr>
              <a:t>software system. </a:t>
            </a:r>
          </a:p>
          <a:p>
            <a:r>
              <a:t>Many different software processes but all involve: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Specification</a:t>
            </a:r>
            <a:r>
              <a:rPr>
                <a:solidFill>
                  <a:srgbClr val="46424D"/>
                </a:solidFill>
              </a:rPr>
              <a:t> – defining what the system should do;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Design and implementation </a:t>
            </a:r>
            <a:r>
              <a:rPr>
                <a:solidFill>
                  <a:srgbClr val="46424D"/>
                </a:solidFill>
              </a:rPr>
              <a:t>– defining the organization of the system and implementing the system;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Validation</a:t>
            </a:r>
            <a:r>
              <a:rPr>
                <a:solidFill>
                  <a:srgbClr val="46424D"/>
                </a:solidFill>
              </a:rPr>
              <a:t> – checking that it does what the customer wants;</a:t>
            </a:r>
          </a:p>
          <a:p>
            <a:pPr marL="742950" lvl="1" indent="-285750">
              <a:spcBef>
                <a:spcPts val="300"/>
              </a:spcBef>
              <a:defRPr sz="2000">
                <a:solidFill>
                  <a:srgbClr val="FF0000"/>
                </a:solidFill>
              </a:defRPr>
            </a:pPr>
            <a:r>
              <a:t>Evolution</a:t>
            </a:r>
            <a:r>
              <a:rPr>
                <a:solidFill>
                  <a:srgbClr val="46424D"/>
                </a:solidFill>
              </a:rPr>
              <a:t> – changing the system in response to changing customer needs.</a:t>
            </a:r>
          </a:p>
          <a:p>
            <a:r>
              <a:t>A software process model is an abstract representation of a process. It presents a description of a process from some particular perspective.</a:t>
            </a:r>
          </a:p>
        </p:txBody>
      </p:sp>
      <p:sp>
        <p:nvSpPr>
          <p:cNvPr id="13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35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40886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74013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6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process descriptions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When we describe and discuss processes, we usually talk about the activities in these processes such as specifying a data model, designing a user interface, etc. and the ordering of these activities.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Process descriptions </a:t>
            </a:r>
            <a:r>
              <a:rPr>
                <a:solidFill>
                  <a:srgbClr val="46424D"/>
                </a:solidFill>
              </a:rPr>
              <a:t>may also include: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Products, which are the outcomes of a process activity; 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Roles, which reflect the responsibilities of the people involved in the process;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Pre- and post-conditions, which are statements that are true before and after a process activity has been enacted or a product produced.   </a:t>
            </a:r>
          </a:p>
        </p:txBody>
      </p:sp>
      <p:sp>
        <p:nvSpPr>
          <p:cNvPr id="14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1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691572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3990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oter Placeholder 4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99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Plan-driven and agile processes</a:t>
            </a:r>
          </a:p>
        </p:txBody>
      </p:sp>
      <p:sp>
        <p:nvSpPr>
          <p:cNvPr id="10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Plan-driven processes </a:t>
            </a:r>
            <a:r>
              <a:rPr>
                <a:solidFill>
                  <a:srgbClr val="46424D"/>
                </a:solidFill>
              </a:rPr>
              <a:t>are processes where all of the process activities are planned in advance and progress is measured against this plan.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In agile processes</a:t>
            </a:r>
            <a:r>
              <a:rPr>
                <a:solidFill>
                  <a:srgbClr val="46424D"/>
                </a:solidFill>
              </a:rPr>
              <a:t>, planning is incremental and it is easier to change the process to reflect changing customer requirements. </a:t>
            </a:r>
          </a:p>
          <a:p>
            <a:r>
              <a:t>In practice, </a:t>
            </a:r>
            <a:r>
              <a:rPr>
                <a:solidFill>
                  <a:srgbClr val="FF0000"/>
                </a:solidFill>
              </a:rPr>
              <a:t>most practical processes </a:t>
            </a:r>
            <a:r>
              <a:t>include elements of </a:t>
            </a:r>
            <a:r>
              <a:rPr>
                <a:solidFill>
                  <a:srgbClr val="FF0000"/>
                </a:solidFill>
              </a:rPr>
              <a:t>both plan-driven and agile approaches</a:t>
            </a:r>
            <a:r>
              <a:t>. </a:t>
            </a:r>
          </a:p>
          <a:p>
            <a:r>
              <a:t>There are no right or wrong software processes.</a:t>
            </a:r>
          </a:p>
        </p:txBody>
      </p:sp>
      <p:sp>
        <p:nvSpPr>
          <p:cNvPr id="10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02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oter Placeholder 9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05" name="Rectangle 2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Software process models</a:t>
            </a:r>
          </a:p>
        </p:txBody>
      </p:sp>
      <p:sp>
        <p:nvSpPr>
          <p:cNvPr id="106" name="Rectangle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The waterfall model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Plan-driven model. Separate and distinct phases of specification and development.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Incremental development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Specification, development and validation are interleaved. May be plan-driven or agile.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Reuse-oriented software engineering</a:t>
            </a:r>
          </a:p>
          <a:p>
            <a:pPr marL="742950" lvl="1" indent="-285750">
              <a:spcBef>
                <a:spcPts val="300"/>
              </a:spcBef>
              <a:defRPr sz="2000"/>
            </a:pPr>
            <a:r>
              <a:t>The system is assembled from existing components. May be plan-driven or agile.</a:t>
            </a:r>
          </a:p>
          <a:p>
            <a:r>
              <a:t>In practice, most large systems are developed using a process that incorporates elements from all of these models.</a:t>
            </a:r>
          </a:p>
        </p:txBody>
      </p:sp>
      <p:sp>
        <p:nvSpPr>
          <p:cNvPr id="107" name="Slide Number Placeholder 8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08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23989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oter Placeholder 7"/>
          <p:cNvSpPr txBox="1"/>
          <p:nvPr/>
        </p:nvSpPr>
        <p:spPr>
          <a:xfrm>
            <a:off x="3169920" y="6414760"/>
            <a:ext cx="2804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Chapter 2 Software Processes</a:t>
            </a:r>
          </a:p>
        </p:txBody>
      </p:sp>
      <p:sp>
        <p:nvSpPr>
          <p:cNvPr id="111" name="Title 1"/>
          <p:cNvSpPr txBox="1">
            <a:spLocks noGrp="1"/>
          </p:cNvSpPr>
          <p:nvPr>
            <p:ph type="title"/>
          </p:nvPr>
        </p:nvSpPr>
        <p:spPr>
          <a:xfrm>
            <a:off x="457199" y="274638"/>
            <a:ext cx="7293234" cy="1143001"/>
          </a:xfrm>
          <a:prstGeom prst="rect">
            <a:avLst/>
          </a:prstGeom>
        </p:spPr>
        <p:txBody>
          <a:bodyPr/>
          <a:lstStyle/>
          <a:p>
            <a:r>
              <a:t>The waterfall model</a:t>
            </a:r>
            <a:br/>
            <a:endParaRPr/>
          </a:p>
        </p:txBody>
      </p:sp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053" y="1931941"/>
            <a:ext cx="7183698" cy="403946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14" name="音频录音.m4a" descr="音频录音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3429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78999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E9">
  <a:themeElements>
    <a:clrScheme name="S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E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1417</Words>
  <Application>Microsoft Macintosh PowerPoint</Application>
  <PresentationFormat>全屏显示(4:3)</PresentationFormat>
  <Paragraphs>190</Paragraphs>
  <Slides>29</Slides>
  <Notes>1</Notes>
  <HiddenSlides>0</HiddenSlides>
  <MMClips>30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SE9</vt:lpstr>
      <vt:lpstr>Chapter 2 – Software Processes</vt:lpstr>
      <vt:lpstr>Topics covered</vt:lpstr>
      <vt:lpstr> Different process of building the houses</vt:lpstr>
      <vt:lpstr>Two modes for producing software</vt:lpstr>
      <vt:lpstr>The software process</vt:lpstr>
      <vt:lpstr>Software process descriptions</vt:lpstr>
      <vt:lpstr>Plan-driven and agile processes</vt:lpstr>
      <vt:lpstr>Software process models</vt:lpstr>
      <vt:lpstr>The waterfall model </vt:lpstr>
      <vt:lpstr>Waterfall model phases</vt:lpstr>
      <vt:lpstr>Waterfall model problems</vt:lpstr>
      <vt:lpstr>Incremental development  </vt:lpstr>
      <vt:lpstr>Incremental development benefits</vt:lpstr>
      <vt:lpstr>Incremental development problems</vt:lpstr>
      <vt:lpstr>Reuse-oriented software engineering</vt:lpstr>
      <vt:lpstr>Reuse-oriented software engineering</vt:lpstr>
      <vt:lpstr>Types of software component</vt:lpstr>
      <vt:lpstr>Process activities</vt:lpstr>
      <vt:lpstr>Software specification</vt:lpstr>
      <vt:lpstr>The requirements engineering process </vt:lpstr>
      <vt:lpstr>Software design and implementation</vt:lpstr>
      <vt:lpstr>A general model of the design process  </vt:lpstr>
      <vt:lpstr>Design activities</vt:lpstr>
      <vt:lpstr>Software validation</vt:lpstr>
      <vt:lpstr>Stages of testing </vt:lpstr>
      <vt:lpstr>Testing stages</vt:lpstr>
      <vt:lpstr>Testing phases in a plan-driven software process </vt:lpstr>
      <vt:lpstr>Software evolution</vt:lpstr>
      <vt:lpstr>System evolution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– Software Processes</dc:title>
  <cp:lastModifiedBy>wujhleo wu</cp:lastModifiedBy>
  <cp:revision>1</cp:revision>
  <dcterms:modified xsi:type="dcterms:W3CDTF">2020-02-24T09:09:47Z</dcterms:modified>
</cp:coreProperties>
</file>